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73" r:id="rId14"/>
    <p:sldId id="267" r:id="rId15"/>
    <p:sldId id="268" r:id="rId16"/>
    <p:sldId id="269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283" r:id="rId25"/>
    <p:sldId id="281" r:id="rId26"/>
    <p:sldId id="284" r:id="rId27"/>
    <p:sldId id="285" r:id="rId28"/>
    <p:sldId id="270" r:id="rId29"/>
    <p:sldId id="27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5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6B705-D487-4982-BB30-D8DF73F72353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13E01-8ED8-4AFA-9CA5-D0276C6FE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918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13E01-8ED8-4AFA-9CA5-D0276C6FEF2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14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2CF46D-85A1-47EB-A47F-22FC0AF937BF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459216-CE0A-48B5-81FC-6CE5E6E40DF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23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F46D-85A1-47EB-A47F-22FC0AF937BF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9216-CE0A-48B5-81FC-6CE5E6E40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20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F46D-85A1-47EB-A47F-22FC0AF937BF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9216-CE0A-48B5-81FC-6CE5E6E40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36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F46D-85A1-47EB-A47F-22FC0AF937BF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9216-CE0A-48B5-81FC-6CE5E6E40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4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F46D-85A1-47EB-A47F-22FC0AF937BF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9216-CE0A-48B5-81FC-6CE5E6E40DF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959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F46D-85A1-47EB-A47F-22FC0AF937BF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9216-CE0A-48B5-81FC-6CE5E6E40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37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F46D-85A1-47EB-A47F-22FC0AF937BF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9216-CE0A-48B5-81FC-6CE5E6E40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830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F46D-85A1-47EB-A47F-22FC0AF937BF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9216-CE0A-48B5-81FC-6CE5E6E40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889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F46D-85A1-47EB-A47F-22FC0AF937BF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9216-CE0A-48B5-81FC-6CE5E6E40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12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F46D-85A1-47EB-A47F-22FC0AF937BF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9216-CE0A-48B5-81FC-6CE5E6E40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88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F46D-85A1-47EB-A47F-22FC0AF937BF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9216-CE0A-48B5-81FC-6CE5E6E40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37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22CF46D-85A1-47EB-A47F-22FC0AF937BF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4459216-CE0A-48B5-81FC-6CE5E6E40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DFE2F9-10DD-76E8-5A5B-3F9B04822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481971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Метафорические ассоциативные карты «РОБОТЫ»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E4BF70-EE93-03FC-6B00-BA4245B9D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8033" y="4666267"/>
            <a:ext cx="9407951" cy="1498863"/>
          </a:xfrm>
        </p:spPr>
        <p:txBody>
          <a:bodyPr>
            <a:normAutofit/>
          </a:bodyPr>
          <a:lstStyle/>
          <a:p>
            <a:r>
              <a:rPr lang="ru-RU" dirty="0"/>
              <a:t>Практика в работе с пожилыми людьми</a:t>
            </a:r>
          </a:p>
          <a:p>
            <a:r>
              <a:rPr lang="ru-RU" dirty="0"/>
              <a:t>СПб ГБСУСО «Дом-интернат ветеранов войны и труда «Красная Звезда»</a:t>
            </a:r>
          </a:p>
          <a:p>
            <a:r>
              <a:rPr lang="ru-RU" dirty="0"/>
              <a:t>Психолог </a:t>
            </a:r>
            <a:r>
              <a:rPr lang="ru-RU" dirty="0" err="1"/>
              <a:t>Грустнов</a:t>
            </a:r>
            <a:r>
              <a:rPr lang="ru-RU" dirty="0"/>
              <a:t> Андрей Валентинович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108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CEA42C-E6A7-CD05-873F-31DA75F9F0A0}"/>
              </a:ext>
            </a:extLst>
          </p:cNvPr>
          <p:cNvSpPr txBox="1"/>
          <p:nvPr/>
        </p:nvSpPr>
        <p:spPr>
          <a:xfrm>
            <a:off x="2432116" y="1706251"/>
            <a:ext cx="78148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Практика позволяет работать с пожилыми людьми как с сохраненными когнитивными функциями, так и с имеющими когнитивные нарушения (причем различной степени выраженности).</a:t>
            </a:r>
          </a:p>
        </p:txBody>
      </p:sp>
    </p:spTree>
    <p:extLst>
      <p:ext uri="{BB962C8B-B14F-4D97-AF65-F5344CB8AC3E}">
        <p14:creationId xmlns:p14="http://schemas.microsoft.com/office/powerpoint/2010/main" val="1743469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EC11F-6727-59AB-D365-9E519F772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2812" y="1122363"/>
            <a:ext cx="8905188" cy="885546"/>
          </a:xfrm>
        </p:spPr>
        <p:txBody>
          <a:bodyPr>
            <a:normAutofit fontScale="90000"/>
          </a:bodyPr>
          <a:lstStyle/>
          <a:p>
            <a:r>
              <a:rPr lang="ru-RU" dirty="0"/>
              <a:t>Ресурсы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E03E89-0FA5-4A3C-520B-7D4255017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1984" y="2611225"/>
            <a:ext cx="9056015" cy="4044099"/>
          </a:xfrm>
        </p:spPr>
        <p:txBody>
          <a:bodyPr>
            <a:normAutofit/>
          </a:bodyPr>
          <a:lstStyle/>
          <a:p>
            <a:r>
              <a:rPr lang="ru-RU" dirty="0"/>
              <a:t>-</a:t>
            </a:r>
            <a:r>
              <a:rPr lang="ru-RU" sz="3600" dirty="0"/>
              <a:t>комплект карт «Роботы»</a:t>
            </a:r>
          </a:p>
          <a:p>
            <a:r>
              <a:rPr lang="ru-RU" sz="3600" dirty="0"/>
              <a:t>-ножницы</a:t>
            </a:r>
          </a:p>
          <a:p>
            <a:r>
              <a:rPr lang="ru-RU" sz="3600" dirty="0"/>
              <a:t>-цветные карандаши или фломастеры</a:t>
            </a:r>
          </a:p>
          <a:p>
            <a:r>
              <a:rPr lang="ru-RU" sz="3600" dirty="0"/>
              <a:t>-клей</a:t>
            </a:r>
          </a:p>
          <a:p>
            <a:r>
              <a:rPr lang="ru-RU" sz="3600" dirty="0"/>
              <a:t>-бумага А4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402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703DFF-A624-F8E3-D7C4-B14FCB29D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Случай 1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EA38868-C10F-35E4-CEB7-EA8F60F06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595" y="2057400"/>
            <a:ext cx="6115472" cy="4038600"/>
          </a:xfrm>
        </p:spPr>
      </p:pic>
    </p:spTree>
    <p:extLst>
      <p:ext uri="{BB962C8B-B14F-4D97-AF65-F5344CB8AC3E}">
        <p14:creationId xmlns:p14="http://schemas.microsoft.com/office/powerpoint/2010/main" val="1408608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359F1-631C-85AD-350C-9AEBF30BE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Случай 2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ED5109C-1E94-DC72-A590-4792FD1EB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965" y="2057400"/>
            <a:ext cx="5752732" cy="4038600"/>
          </a:xfrm>
        </p:spPr>
      </p:pic>
    </p:spTree>
    <p:extLst>
      <p:ext uri="{BB962C8B-B14F-4D97-AF65-F5344CB8AC3E}">
        <p14:creationId xmlns:p14="http://schemas.microsoft.com/office/powerpoint/2010/main" val="3361126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40B84-8D6F-4F47-1372-ACD12369B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98668"/>
          </a:xfrm>
        </p:spPr>
        <p:txBody>
          <a:bodyPr>
            <a:normAutofit fontScale="90000"/>
          </a:bodyPr>
          <a:lstStyle/>
          <a:p>
            <a:r>
              <a:rPr lang="ru-RU" sz="4800" dirty="0"/>
              <a:t>Ожидаемые и достигнутые результаты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9F2692-F29E-4667-8CE9-437F4300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5748"/>
            <a:ext cx="9144000" cy="2392052"/>
          </a:xfrm>
        </p:spPr>
        <p:txBody>
          <a:bodyPr>
            <a:noAutofit/>
          </a:bodyPr>
          <a:lstStyle/>
          <a:p>
            <a:r>
              <a:rPr lang="ru-RU" sz="3200" dirty="0"/>
              <a:t>-Устранение недостатка общения. Социализация в коллективе.</a:t>
            </a:r>
          </a:p>
          <a:p>
            <a:r>
              <a:rPr lang="ru-RU" sz="3200" dirty="0"/>
              <a:t>- Получение положительных эмоций. Коммуникативность.</a:t>
            </a:r>
          </a:p>
        </p:txBody>
      </p:sp>
    </p:spTree>
    <p:extLst>
      <p:ext uri="{BB962C8B-B14F-4D97-AF65-F5344CB8AC3E}">
        <p14:creationId xmlns:p14="http://schemas.microsoft.com/office/powerpoint/2010/main" val="2344096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08560D-52A3-9A86-DE09-C1E8DB73F545}"/>
              </a:ext>
            </a:extLst>
          </p:cNvPr>
          <p:cNvSpPr txBox="1"/>
          <p:nvPr/>
        </p:nvSpPr>
        <p:spPr>
          <a:xfrm>
            <a:off x="1621409" y="1923068"/>
            <a:ext cx="9059159" cy="4072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работе большой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проблемой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является отсутствие мотивации к занятиям, связанных с творческим процессом, чувством стеснения в начале занятия: «я стесняюсь», «я не умею», «я и так все знаю про всех» и т.д.</a:t>
            </a:r>
          </a:p>
          <a:p>
            <a:pPr indent="450215" algn="just"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занятия проходит зажатость, возникает интерес, появляется увлеченность. Участники группы сами начинают рассказ о своих персонажах и в большинстве случаев раскрашивают роботов.</a:t>
            </a:r>
          </a:p>
        </p:txBody>
      </p:sp>
    </p:spTree>
    <p:extLst>
      <p:ext uri="{BB962C8B-B14F-4D97-AF65-F5344CB8AC3E}">
        <p14:creationId xmlns:p14="http://schemas.microsoft.com/office/powerpoint/2010/main" val="2483424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D7D22-89FE-0162-9D8A-639171A93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7398" y="1122363"/>
            <a:ext cx="8980602" cy="791278"/>
          </a:xfrm>
        </p:spPr>
        <p:txBody>
          <a:bodyPr>
            <a:normAutofit fontScale="90000"/>
          </a:bodyPr>
          <a:lstStyle/>
          <a:p>
            <a:r>
              <a:rPr lang="ru-RU" sz="4800" dirty="0"/>
              <a:t>Дальнейшее развитие практики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844061-DC5F-E9E9-1A26-3DF2A91BDE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200" dirty="0"/>
              <a:t>Использование арт-терапевтических практик для дальнейшего совершенствования когнитивного и творческого компонентов в создании образов: использование пластилина, семян и других материалов. </a:t>
            </a:r>
          </a:p>
        </p:txBody>
      </p:sp>
    </p:spTree>
    <p:extLst>
      <p:ext uri="{BB962C8B-B14F-4D97-AF65-F5344CB8AC3E}">
        <p14:creationId xmlns:p14="http://schemas.microsoft.com/office/powerpoint/2010/main" val="1807703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645DA-A246-62F5-AC5D-28FCF2FB2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410" y="1122363"/>
            <a:ext cx="7939840" cy="1789513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dirty="0"/>
              <a:t>«СКАЗКА ПО КРУГУ»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B30040-264C-0BC7-52CE-E3F20B53DD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Практика в работе с пожилыми людьми</a:t>
            </a:r>
          </a:p>
          <a:p>
            <a:r>
              <a:rPr lang="ru-RU" dirty="0"/>
              <a:t>СПб ГБСУСО «Дом-интернат ветеранов войны и труда «Красная Звезда»</a:t>
            </a:r>
          </a:p>
          <a:p>
            <a:r>
              <a:rPr lang="ru-RU" dirty="0"/>
              <a:t>Психолог </a:t>
            </a:r>
            <a:r>
              <a:rPr lang="ru-RU" dirty="0" err="1"/>
              <a:t>Грустнов</a:t>
            </a:r>
            <a:r>
              <a:rPr lang="ru-RU" dirty="0"/>
              <a:t> Андрей Валентинович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172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A8990-2D4D-3BD4-E043-F8395C2D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59497"/>
            <a:ext cx="10439400" cy="1338606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Цель: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36629A-0F1D-D971-8494-52E2262DA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3387" y="3428999"/>
            <a:ext cx="9600414" cy="2010267"/>
          </a:xfrm>
        </p:spPr>
        <p:txBody>
          <a:bodyPr/>
          <a:lstStyle/>
          <a:p>
            <a:pPr algn="ctr"/>
            <a:r>
              <a:rPr lang="ru-RU" sz="3600" dirty="0"/>
              <a:t>Развитие творческих способностей</a:t>
            </a:r>
          </a:p>
          <a:p>
            <a:pPr algn="ctr"/>
            <a:r>
              <a:rPr lang="ru-RU" sz="3600" dirty="0"/>
              <a:t>Помощь в самовыражении</a:t>
            </a:r>
          </a:p>
          <a:p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658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4A542-B8E4-DEDD-26E1-5CF927B3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472" y="904973"/>
            <a:ext cx="10062328" cy="1847654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57FA97-B983-5132-D495-306ABC573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471" y="3327662"/>
            <a:ext cx="10062328" cy="2290712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Реализация творческого потенциала</a:t>
            </a:r>
          </a:p>
          <a:p>
            <a:pPr algn="ctr"/>
            <a:r>
              <a:rPr lang="ru-RU" sz="3600" dirty="0"/>
              <a:t>Повышение самооценки</a:t>
            </a:r>
          </a:p>
          <a:p>
            <a:pPr algn="ctr"/>
            <a:r>
              <a:rPr lang="ru-RU" sz="3600" dirty="0"/>
              <a:t>Профилактика профессионального выгорания</a:t>
            </a:r>
          </a:p>
        </p:txBody>
      </p:sp>
    </p:spTree>
    <p:extLst>
      <p:ext uri="{BB962C8B-B14F-4D97-AF65-F5344CB8AC3E}">
        <p14:creationId xmlns:p14="http://schemas.microsoft.com/office/powerpoint/2010/main" val="1130519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D02D8-FDA2-865A-0A7D-5F21FBD7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521" y="1482315"/>
            <a:ext cx="10326278" cy="1009651"/>
          </a:xfrm>
        </p:spPr>
        <p:txBody>
          <a:bodyPr/>
          <a:lstStyle/>
          <a:p>
            <a:pPr algn="ctr"/>
            <a:r>
              <a:rPr lang="ru-RU" dirty="0"/>
              <a:t>ЦЕЛЬ: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639A74-95F7-6FDF-9C65-ED743B7B2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4594" y="3429000"/>
            <a:ext cx="9949205" cy="2747963"/>
          </a:xfrm>
        </p:spPr>
        <p:txBody>
          <a:bodyPr/>
          <a:lstStyle/>
          <a:p>
            <a:r>
              <a:rPr lang="ru-RU" dirty="0"/>
              <a:t>Создание условий для актуализации жизненного опыта пожилого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1974234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7470F-B38A-6F3A-BBD3-C489F1636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836" y="499622"/>
            <a:ext cx="9716613" cy="1282044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Предыстория создания практики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4030CE-DB0B-94C3-403F-75EC2373F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9240" y="3327663"/>
            <a:ext cx="10348209" cy="2761988"/>
          </a:xfrm>
        </p:spPr>
        <p:txBody>
          <a:bodyPr>
            <a:normAutofit/>
          </a:bodyPr>
          <a:lstStyle/>
          <a:p>
            <a:r>
              <a:rPr lang="ru-RU" b="1" dirty="0"/>
              <a:t>Прием сочинения сказок в сказкотерапии достаточно известный и широко применяемый . При проведении занятия «Сказка по кругу» с получателями социальных услуг,  сотрудники нашего дома-интерната высказали желание принять участие в мероприятии.</a:t>
            </a:r>
            <a:r>
              <a:rPr lang="en-US" b="1" dirty="0"/>
              <a:t> </a:t>
            </a:r>
            <a:r>
              <a:rPr lang="ru-RU" b="1" dirty="0"/>
              <a:t>По итогу занятия стало понятно, что заинтересованность участников была одинаковой, все были в равных  условиях и правах. Результат показал двойной эффект  применения практики.</a:t>
            </a:r>
          </a:p>
          <a:p>
            <a:r>
              <a:rPr lang="ru-RU" b="1" dirty="0"/>
              <a:t>Практика реализуется с текущего 2024 года</a:t>
            </a:r>
          </a:p>
        </p:txBody>
      </p:sp>
    </p:spTree>
    <p:extLst>
      <p:ext uri="{BB962C8B-B14F-4D97-AF65-F5344CB8AC3E}">
        <p14:creationId xmlns:p14="http://schemas.microsoft.com/office/powerpoint/2010/main" val="4214151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1814A-BC3A-9B76-23F5-05F6A8466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486" y="1809945"/>
            <a:ext cx="10121964" cy="12160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Категории получателей социальных услуг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14282E-0147-244A-AB8C-8E9B286B3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5486" y="4308049"/>
            <a:ext cx="10121964" cy="1597680"/>
          </a:xfrm>
        </p:spPr>
        <p:txBody>
          <a:bodyPr>
            <a:normAutofit fontScale="92500"/>
          </a:bodyPr>
          <a:lstStyle/>
          <a:p>
            <a:r>
              <a:rPr lang="ru-RU" sz="3200" dirty="0"/>
              <a:t>Граждане пожилого возраста, частично утратившие способность к самообслуживанию, нуждающиеся в периодической посторонней помощи (ограниченный уход).</a:t>
            </a:r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568015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D71255-FEB6-6ABE-74BD-F08925C81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706" y="1489436"/>
            <a:ext cx="10536744" cy="8955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Ресурсы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395CCF-A674-B7A1-AD93-6C8D34187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2494" y="3318235"/>
            <a:ext cx="9414955" cy="2771415"/>
          </a:xfrm>
        </p:spPr>
        <p:txBody>
          <a:bodyPr>
            <a:normAutofit/>
          </a:bodyPr>
          <a:lstStyle/>
          <a:p>
            <a:r>
              <a:rPr lang="ru-RU" sz="3200" b="1" dirty="0"/>
              <a:t>-получатели социальных услуг</a:t>
            </a:r>
          </a:p>
          <a:p>
            <a:r>
              <a:rPr lang="ru-RU" sz="3200" b="1" dirty="0"/>
              <a:t>-сотрудники</a:t>
            </a:r>
          </a:p>
          <a:p>
            <a:r>
              <a:rPr lang="ru-RU" sz="3200" b="1" dirty="0"/>
              <a:t>-бумага А4 ; цветные карандаши/фломастеры</a:t>
            </a:r>
          </a:p>
        </p:txBody>
      </p:sp>
    </p:spTree>
    <p:extLst>
      <p:ext uri="{BB962C8B-B14F-4D97-AF65-F5344CB8AC3E}">
        <p14:creationId xmlns:p14="http://schemas.microsoft.com/office/powerpoint/2010/main" val="3836217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896F8-A8C1-C977-D7F8-C76936B8C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777" y="433633"/>
            <a:ext cx="10159673" cy="2336200"/>
          </a:xfrm>
        </p:spPr>
        <p:txBody>
          <a:bodyPr>
            <a:normAutofit fontScale="90000"/>
          </a:bodyPr>
          <a:lstStyle/>
          <a:p>
            <a:r>
              <a:rPr lang="ru-RU" sz="6000" dirty="0"/>
              <a:t>Порядок реализации практики, основные мероприятия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4010D1-B862-3412-912E-5C0733B59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108" y="3429000"/>
            <a:ext cx="10395342" cy="2660650"/>
          </a:xfrm>
        </p:spPr>
        <p:txBody>
          <a:bodyPr>
            <a:normAutofit/>
          </a:bodyPr>
          <a:lstStyle/>
          <a:p>
            <a:r>
              <a:rPr lang="ru-RU" sz="2400" b="1" dirty="0"/>
              <a:t>-Предназначена для групповой работы.</a:t>
            </a:r>
          </a:p>
          <a:p>
            <a:r>
              <a:rPr lang="ru-RU" b="1" dirty="0"/>
              <a:t>-Все участники начинают писать сказку на отдельном листе бумаги, затем, по команде ведущего, передают свой листок соседу и продолжают делать это до тех пор, пока он к ним не вернется с их собственной фразой в начале листа. Если участников не более 6-7 человек, цикл можно повторить. Затем каждый придумывает окончание своей сказки. Чтение всех сказок вслух</a:t>
            </a:r>
          </a:p>
        </p:txBody>
      </p:sp>
    </p:spTree>
    <p:extLst>
      <p:ext uri="{BB962C8B-B14F-4D97-AF65-F5344CB8AC3E}">
        <p14:creationId xmlns:p14="http://schemas.microsoft.com/office/powerpoint/2010/main" val="3185292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67F001-066E-47C6-5F4C-3A37FA99D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Процесс занятия: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31822C5-276B-A8E7-91F0-D92EB9DFE9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44925"/>
            <a:ext cx="4754563" cy="3847674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5CAED0D2-6D66-D20F-3C59-D074961A9F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2262661"/>
            <a:ext cx="4754563" cy="3612203"/>
          </a:xfrm>
        </p:spPr>
      </p:pic>
    </p:spTree>
    <p:extLst>
      <p:ext uri="{BB962C8B-B14F-4D97-AF65-F5344CB8AC3E}">
        <p14:creationId xmlns:p14="http://schemas.microsoft.com/office/powerpoint/2010/main" val="1524860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39DCE-6756-CBCA-E9CB-5D9266DD40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/>
              <a:t>Ожидаемые и достигнутые результаты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A16C65-6130-8DD4-FBD5-5B570CFB58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-Устранение недостатка общения. </a:t>
            </a:r>
            <a:r>
              <a:rPr lang="ru-RU" dirty="0"/>
              <a:t>Слаженность взаимодействия.</a:t>
            </a:r>
            <a:endParaRPr lang="ru-RU" sz="2400" dirty="0"/>
          </a:p>
          <a:p>
            <a:r>
              <a:rPr lang="ru-RU" sz="2400" dirty="0"/>
              <a:t>- Получение положительных эмоций. </a:t>
            </a:r>
            <a:r>
              <a:rPr lang="ru-RU" dirty="0"/>
              <a:t>Рост самооценки и взаимоуважения.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951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4C410-033B-8358-B9E4-2D6FABF2B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630" y="1709738"/>
            <a:ext cx="10140819" cy="5587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Проблемы и их решения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4D52BF-7946-E13D-005C-C342D3E04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4656" y="3429001"/>
            <a:ext cx="10272794" cy="2660650"/>
          </a:xfrm>
        </p:spPr>
        <p:txBody>
          <a:bodyPr>
            <a:normAutofit/>
          </a:bodyPr>
          <a:lstStyle/>
          <a:p>
            <a:r>
              <a:rPr lang="ru-RU" sz="3200" b="1" dirty="0"/>
              <a:t>Основной проблемой практики является быстрая истощаемость участников пожилого возраста. Поэтому занятие проводится в таком формате, хотя в данной  методике имеет место продолжение творческого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3546493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9FF47-0E85-CE7E-EF49-B5212DC0C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046" y="641023"/>
            <a:ext cx="10065404" cy="1216058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Дальнейшее развитие практики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E3107A-22CA-0FC9-6FF1-36CC70BBA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1984" y="3629321"/>
            <a:ext cx="9735466" cy="2460330"/>
          </a:xfrm>
        </p:spPr>
        <p:txBody>
          <a:bodyPr>
            <a:normAutofit/>
          </a:bodyPr>
          <a:lstStyle/>
          <a:p>
            <a:r>
              <a:rPr lang="ru-RU" sz="2800" b="1" dirty="0"/>
              <a:t>Можно предложить в качестве домашнего задания создать рисунок по «своей» сказке, сочинить стихотворение.</a:t>
            </a:r>
          </a:p>
        </p:txBody>
      </p:sp>
    </p:spTree>
    <p:extLst>
      <p:ext uri="{BB962C8B-B14F-4D97-AF65-F5344CB8AC3E}">
        <p14:creationId xmlns:p14="http://schemas.microsoft.com/office/powerpoint/2010/main" val="2180267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7BE83-4C1E-E061-2932-F71D2CE54D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Приглашаем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8562F8-35EF-99A6-D8C2-4BE39DB213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выездное мероприятие посвященное практике МАК «Роботы», которое состоится 28  августа 2024 года в 11.00.</a:t>
            </a:r>
          </a:p>
          <a:p>
            <a:r>
              <a:rPr lang="ru-RU" dirty="0"/>
              <a:t>Мастер-класс будет проведен в форме тренинга.</a:t>
            </a:r>
          </a:p>
        </p:txBody>
      </p:sp>
    </p:spTree>
    <p:extLst>
      <p:ext uri="{BB962C8B-B14F-4D97-AF65-F5344CB8AC3E}">
        <p14:creationId xmlns:p14="http://schemas.microsoft.com/office/powerpoint/2010/main" val="737140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92604-DA3B-645A-8B4E-E4C25E094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2557" y="471341"/>
            <a:ext cx="9065443" cy="1480008"/>
          </a:xfrm>
        </p:spPr>
        <p:txBody>
          <a:bodyPr/>
          <a:lstStyle/>
          <a:p>
            <a:r>
              <a:rPr lang="ru-RU" dirty="0"/>
              <a:t>Литература: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F2F352-8050-4B93-D429-02E860240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2556" y="2884602"/>
            <a:ext cx="9065443" cy="2373198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1.Ушакова Т.О. Метафорические карты «Роботы»: Работа с детьми, подростками и родителями. -5-е изд.- М.: Генезис, 2024.</a:t>
            </a:r>
          </a:p>
          <a:p>
            <a:pPr algn="l"/>
            <a:r>
              <a:rPr lang="ru-RU" sz="2000" dirty="0"/>
              <a:t>2.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Киселева М.В. Арт-терапия в практической психологии</a:t>
            </a:r>
            <a:br>
              <a:rPr lang="ru-RU" sz="2000" dirty="0"/>
            </a:br>
            <a:r>
              <a:rPr lang="ru-RU" sz="2000" b="0" i="0" dirty="0">
                <a:effectLst/>
                <a:latin typeface="Arial" panose="020B0604020202020204" pitchFamily="34" charset="0"/>
              </a:rPr>
              <a:t>и социальной работе. СПб, Речь, 2007.</a:t>
            </a:r>
            <a:endParaRPr lang="ru-RU" sz="2000" dirty="0"/>
          </a:p>
          <a:p>
            <a:pPr algn="l"/>
            <a:r>
              <a:rPr lang="ru-RU" sz="2000" dirty="0"/>
              <a:t>3. Киселева М.В. Арт-терапия в работе с детьми: руководство для детских психологов, педагогов, врачей и специалистов, работающих с детьми/ </a:t>
            </a:r>
            <a:r>
              <a:rPr lang="ru-RU" sz="2000" dirty="0" err="1"/>
              <a:t>М.В.Киселева</a:t>
            </a:r>
            <a:r>
              <a:rPr lang="ru-RU" sz="2000" dirty="0"/>
              <a:t>. – Санкт-Петербург; Москва: Речь, 2022</a:t>
            </a:r>
          </a:p>
          <a:p>
            <a:pPr algn="l"/>
            <a:r>
              <a:rPr lang="ru-RU" sz="2000" dirty="0"/>
              <a:t>4.Зинкевич-Евстигнеева Т.Д., Тихонова Е.А. Проективная диагностика в сказкотерапии, СПб.: Речь.2005.</a:t>
            </a:r>
          </a:p>
        </p:txBody>
      </p:sp>
    </p:spTree>
    <p:extLst>
      <p:ext uri="{BB962C8B-B14F-4D97-AF65-F5344CB8AC3E}">
        <p14:creationId xmlns:p14="http://schemas.microsoft.com/office/powerpoint/2010/main" val="3693510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DF82E3-61A0-5DFC-1506-AABEFC833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41728"/>
          </a:xfrm>
        </p:spPr>
        <p:txBody>
          <a:bodyPr/>
          <a:lstStyle/>
          <a:p>
            <a:r>
              <a:rPr lang="ru-RU" dirty="0"/>
              <a:t>Задачи: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68BEA2-273F-A5E9-1733-1520E239F7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ru-RU" dirty="0"/>
              <a:t>Создание атмосферы безопасности и доверия</a:t>
            </a:r>
          </a:p>
          <a:p>
            <a:pPr marL="342900" indent="-342900">
              <a:buFontTx/>
              <a:buChar char="-"/>
            </a:pPr>
            <a:r>
              <a:rPr lang="ru-RU" dirty="0"/>
              <a:t>Запуск внутренних процессов самоисцеления </a:t>
            </a:r>
          </a:p>
          <a:p>
            <a:pPr marL="342900" indent="-342900">
              <a:buFontTx/>
              <a:buChar char="-"/>
            </a:pPr>
            <a:r>
              <a:rPr lang="ru-RU" dirty="0"/>
              <a:t>Работа с психосоматическими явлениями</a:t>
            </a:r>
          </a:p>
        </p:txBody>
      </p:sp>
    </p:spTree>
    <p:extLst>
      <p:ext uri="{BB962C8B-B14F-4D97-AF65-F5344CB8AC3E}">
        <p14:creationId xmlns:p14="http://schemas.microsoft.com/office/powerpoint/2010/main" val="1551562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23B577-A06A-E68D-B1F2-17EB5B677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89131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Предыстория создания:</a:t>
            </a:r>
          </a:p>
        </p:txBody>
      </p:sp>
      <p:pic>
        <p:nvPicPr>
          <p:cNvPr id="3074" name="Picture 2" descr="Метафорические ассоциативные карты &quot;Роботы&quot;">
            <a:extLst>
              <a:ext uri="{FF2B5EF4-FFF2-40B4-BE49-F238E27FC236}">
                <a16:creationId xmlns:a16="http://schemas.microsoft.com/office/drawing/2014/main" id="{0666F094-3972-7F44-3AD6-01C5C1D4A01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6" b="20346"/>
          <a:stretch>
            <a:fillRect/>
          </a:stretch>
        </p:blipFill>
        <p:spPr bwMode="auto">
          <a:xfrm>
            <a:off x="4772025" y="438347"/>
            <a:ext cx="6828527" cy="557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A31ED19-B1C7-8A2B-883A-9FFD6B77A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7584" y="2441542"/>
            <a:ext cx="4074441" cy="342744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Создателем МАК «Роботы» является педагог-психолог, кандидат педагогических наук Ушакова Татьяна Олеговна. По задумке автора «Роботы» предназначались для работы с детьми, подростками и родителями. </a:t>
            </a:r>
          </a:p>
          <a:p>
            <a:r>
              <a:rPr lang="ru-RU" dirty="0"/>
              <a:t>В процессе психологического консультирования обнаружилось, что запросы детей часто перекликаются с запросами пожилых : адаптация в коллективе, сложности в общении.</a:t>
            </a:r>
          </a:p>
          <a:p>
            <a:r>
              <a:rPr lang="ru-RU" dirty="0"/>
              <a:t>В дальнейшем при использовании  карт данная практика показала, что их можно использовать  для определения и решения запросов различного характера.</a:t>
            </a:r>
          </a:p>
        </p:txBody>
      </p:sp>
    </p:spTree>
    <p:extLst>
      <p:ext uri="{BB962C8B-B14F-4D97-AF65-F5344CB8AC3E}">
        <p14:creationId xmlns:p14="http://schemas.microsoft.com/office/powerpoint/2010/main" val="3069229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8A092-9CA6-03FF-323C-1D26D0E800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Категории получателей социальных услуг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4AEE12-E9B3-B08E-927B-0FEAE82A8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6887" y="4355184"/>
            <a:ext cx="9301113" cy="90261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Граждане пожилого возраста, частично утратившие способность к самообслуживанию, нуждающиеся в периодической посторонней помощи (ограниченный уход).</a:t>
            </a:r>
          </a:p>
        </p:txBody>
      </p:sp>
    </p:spTree>
    <p:extLst>
      <p:ext uri="{BB962C8B-B14F-4D97-AF65-F5344CB8AC3E}">
        <p14:creationId xmlns:p14="http://schemas.microsoft.com/office/powerpoint/2010/main" val="2686546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2B0FA-87F6-9D23-8064-EA781548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Порядок реализации практики, основные мероприятия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88890-410E-11EE-0E32-3EA9D5376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/>
              <a:t>Применяется в индивидуальном консультировании и групповой работе .</a:t>
            </a:r>
          </a:p>
          <a:p>
            <a:r>
              <a:rPr lang="ru-RU" sz="2400" dirty="0"/>
              <a:t>Комплект МАК «Роботы» состоит из двух идентичных наборов карт – цветного и черно-белого.</a:t>
            </a:r>
          </a:p>
          <a:p>
            <a:r>
              <a:rPr lang="ru-RU" sz="2400" dirty="0"/>
              <a:t>Каждый набор включает в себя 3 вида карточек по 28 изображений голов, туловищ и ног.</a:t>
            </a:r>
          </a:p>
          <a:p>
            <a:r>
              <a:rPr lang="ru-RU" sz="2400" dirty="0"/>
              <a:t>Изображения отдельных частей тела идеально совмещаются друг с другом</a:t>
            </a:r>
          </a:p>
          <a:p>
            <a:r>
              <a:rPr lang="ru-RU" sz="2400" dirty="0"/>
              <a:t>На рисунках представлены различные возраст, пол, профессиональная деятельность, социальная принадлежность.</a:t>
            </a:r>
          </a:p>
          <a:p>
            <a:r>
              <a:rPr lang="ru-RU" sz="2400" dirty="0"/>
              <a:t>С помощью карточек можно выражать различные эмоциональные состояния.</a:t>
            </a:r>
          </a:p>
        </p:txBody>
      </p:sp>
    </p:spTree>
    <p:extLst>
      <p:ext uri="{BB962C8B-B14F-4D97-AF65-F5344CB8AC3E}">
        <p14:creationId xmlns:p14="http://schemas.microsoft.com/office/powerpoint/2010/main" val="427758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21227212-96D1-499F-9E2D-9986F9370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66750"/>
            <a:ext cx="76200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78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D59596A1-FBFE-A9FF-A046-70071D810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66750"/>
            <a:ext cx="76200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750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F42BE4-F78E-9C3B-F50C-8EB6FC6BA857}"/>
              </a:ext>
            </a:extLst>
          </p:cNvPr>
          <p:cNvSpPr txBox="1"/>
          <p:nvPr/>
        </p:nvSpPr>
        <p:spPr>
          <a:xfrm>
            <a:off x="2762054" y="1159497"/>
            <a:ext cx="637958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Клиенту или участникам группы предлагается составить роботов из предлагаемых карточек, при желании раскрасить их и рассказать о своих персонажах. </a:t>
            </a:r>
          </a:p>
        </p:txBody>
      </p:sp>
    </p:spTree>
    <p:extLst>
      <p:ext uri="{BB962C8B-B14F-4D97-AF65-F5344CB8AC3E}">
        <p14:creationId xmlns:p14="http://schemas.microsoft.com/office/powerpoint/2010/main" val="3103243414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660</TotalTime>
  <Words>872</Words>
  <Application>Microsoft Office PowerPoint</Application>
  <PresentationFormat>Широкоэкранный</PresentationFormat>
  <Paragraphs>80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Corbel</vt:lpstr>
      <vt:lpstr>Times New Roman</vt:lpstr>
      <vt:lpstr>Базис</vt:lpstr>
      <vt:lpstr>Метафорические ассоциативные карты «РОБОТЫ»</vt:lpstr>
      <vt:lpstr>ЦЕЛЬ:</vt:lpstr>
      <vt:lpstr>Задачи:</vt:lpstr>
      <vt:lpstr>Предыстория создания:</vt:lpstr>
      <vt:lpstr>Категории получателей социальных услуг</vt:lpstr>
      <vt:lpstr>Порядок реализации практики, основные мероприятия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Ресурсы</vt:lpstr>
      <vt:lpstr>Случай 1</vt:lpstr>
      <vt:lpstr>Случай 2</vt:lpstr>
      <vt:lpstr>Ожидаемые и достигнутые результаты</vt:lpstr>
      <vt:lpstr>Презентация PowerPoint</vt:lpstr>
      <vt:lpstr>Дальнейшее развитие практики</vt:lpstr>
      <vt:lpstr>  «СКАЗКА ПО КРУГУ»</vt:lpstr>
      <vt:lpstr>Цель:</vt:lpstr>
      <vt:lpstr>Задачи:</vt:lpstr>
      <vt:lpstr>Предыстория создания практики</vt:lpstr>
      <vt:lpstr>Категории получателей социальных услуг</vt:lpstr>
      <vt:lpstr>Ресурсы</vt:lpstr>
      <vt:lpstr>Порядок реализации практики, основные мероприятия</vt:lpstr>
      <vt:lpstr>Процесс занятия:</vt:lpstr>
      <vt:lpstr>Ожидаемые и достигнутые результаты</vt:lpstr>
      <vt:lpstr>Проблемы и их решения</vt:lpstr>
      <vt:lpstr>Дальнейшее развитие практики</vt:lpstr>
      <vt:lpstr>Приглашаем</vt:lpstr>
      <vt:lpstr>Литература: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zayasa</dc:creator>
  <cp:lastModifiedBy>User</cp:lastModifiedBy>
  <cp:revision>16</cp:revision>
  <dcterms:created xsi:type="dcterms:W3CDTF">2024-07-22T08:18:38Z</dcterms:created>
  <dcterms:modified xsi:type="dcterms:W3CDTF">2026-03-27T14:19:21Z</dcterms:modified>
</cp:coreProperties>
</file>